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sldIdLst>
    <p:sldId id="256" r:id="rId2"/>
    <p:sldId id="257" r:id="rId3"/>
    <p:sldId id="261" r:id="rId4"/>
    <p:sldId id="291" r:id="rId5"/>
    <p:sldId id="268" r:id="rId6"/>
    <p:sldId id="292" r:id="rId7"/>
    <p:sldId id="262" r:id="rId8"/>
    <p:sldId id="293" r:id="rId9"/>
    <p:sldId id="270" r:id="rId10"/>
    <p:sldId id="294" r:id="rId11"/>
    <p:sldId id="290" r:id="rId12"/>
    <p:sldId id="269" r:id="rId13"/>
    <p:sldId id="295" r:id="rId14"/>
    <p:sldId id="259" r:id="rId15"/>
    <p:sldId id="266" r:id="rId16"/>
    <p:sldId id="296" r:id="rId17"/>
    <p:sldId id="267" r:id="rId18"/>
    <p:sldId id="297" r:id="rId19"/>
    <p:sldId id="263" r:id="rId20"/>
    <p:sldId id="265" r:id="rId21"/>
    <p:sldId id="298" r:id="rId22"/>
    <p:sldId id="286" r:id="rId23"/>
    <p:sldId id="264" r:id="rId24"/>
    <p:sldId id="288" r:id="rId25"/>
    <p:sldId id="258" r:id="rId26"/>
  </p:sldIdLst>
  <p:sldSz cx="9144000" cy="6858000" type="screen4x3"/>
  <p:notesSz cx="6858000" cy="9296400"/>
  <p:custDataLst>
    <p:tags r:id="rId28"/>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15" autoAdjust="0"/>
    <p:restoredTop sz="62821" autoAdjust="0"/>
  </p:normalViewPr>
  <p:slideViewPr>
    <p:cSldViewPr>
      <p:cViewPr>
        <p:scale>
          <a:sx n="76" d="100"/>
          <a:sy n="76" d="100"/>
        </p:scale>
        <p:origin x="-1884" y="-72"/>
      </p:cViewPr>
      <p:guideLst>
        <p:guide orient="horz" pos="2160"/>
        <p:guide pos="2880"/>
      </p:guideLst>
    </p:cSldViewPr>
  </p:slideViewPr>
  <p:outlineViewPr>
    <p:cViewPr>
      <p:scale>
        <a:sx n="33" d="100"/>
        <a:sy n="33" d="100"/>
      </p:scale>
      <p:origin x="0" y="3516"/>
    </p:cViewPr>
  </p:outlineViewPr>
  <p:notesTextViewPr>
    <p:cViewPr>
      <p:scale>
        <a:sx n="100" d="100"/>
        <a:sy n="100" d="100"/>
      </p:scale>
      <p:origin x="0" y="0"/>
    </p:cViewPr>
  </p:notesTextViewPr>
  <p:notesViewPr>
    <p:cSldViewPr>
      <p:cViewPr varScale="1">
        <p:scale>
          <a:sx n="87" d="100"/>
          <a:sy n="87" d="100"/>
        </p:scale>
        <p:origin x="-1902"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9219" name="Rectangle 3"/>
          <p:cNvSpPr>
            <a:spLocks noGrp="1" noChangeArrowheads="1"/>
          </p:cNvSpPr>
          <p:nvPr>
            <p:ph type="dt" idx="1"/>
          </p:nvPr>
        </p:nvSpPr>
        <p:spPr bwMode="auto">
          <a:xfrm>
            <a:off x="3884613" y="0"/>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922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415790"/>
            <a:ext cx="548640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829967"/>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9223" name="Rectangle 7"/>
          <p:cNvSpPr>
            <a:spLocks noGrp="1" noChangeArrowheads="1"/>
          </p:cNvSpPr>
          <p:nvPr>
            <p:ph type="sldNum" sz="quarter" idx="5"/>
          </p:nvPr>
        </p:nvSpPr>
        <p:spPr bwMode="auto">
          <a:xfrm>
            <a:off x="3884613" y="8829967"/>
            <a:ext cx="297180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5BAD730-5340-4456-B5FC-F2B4150054F1}" type="slidenum">
              <a:rPr lang="en-US"/>
              <a:pPr/>
              <a:t>‹#›</a:t>
            </a:fld>
            <a:endParaRPr lang="en-US" dirty="0"/>
          </a:p>
        </p:txBody>
      </p:sp>
    </p:spTree>
    <p:extLst>
      <p:ext uri="{BB962C8B-B14F-4D97-AF65-F5344CB8AC3E}">
        <p14:creationId xmlns:p14="http://schemas.microsoft.com/office/powerpoint/2010/main" val="31247886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131" name="Picture 1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3" name="Rectangle 3"/>
          <p:cNvSpPr>
            <a:spLocks noGrp="1" noChangeArrowheads="1"/>
          </p:cNvSpPr>
          <p:nvPr>
            <p:ph type="ctrTitle"/>
          </p:nvPr>
        </p:nvSpPr>
        <p:spPr>
          <a:xfrm>
            <a:off x="609600" y="762000"/>
            <a:ext cx="8153400" cy="1470025"/>
          </a:xfrm>
        </p:spPr>
        <p:txBody>
          <a:bodyPr/>
          <a:lstStyle>
            <a:lvl1pPr>
              <a:defRPr b="1">
                <a:solidFill>
                  <a:schemeClr val="bg1"/>
                </a:solidFill>
              </a:defRPr>
            </a:lvl1pPr>
          </a:lstStyle>
          <a:p>
            <a:pPr lvl="0"/>
            <a:r>
              <a:rPr lang="en-US" noProof="0" smtClean="0"/>
              <a:t>Click to edit Master title style</a:t>
            </a:r>
          </a:p>
        </p:txBody>
      </p:sp>
      <p:sp>
        <p:nvSpPr>
          <p:cNvPr id="5124" name="Rectangle 4"/>
          <p:cNvSpPr>
            <a:spLocks noGrp="1" noChangeArrowheads="1"/>
          </p:cNvSpPr>
          <p:nvPr>
            <p:ph type="subTitle" idx="1"/>
          </p:nvPr>
        </p:nvSpPr>
        <p:spPr>
          <a:xfrm>
            <a:off x="1447800" y="2667000"/>
            <a:ext cx="6400800" cy="914400"/>
          </a:xfrm>
        </p:spPr>
        <p:txBody>
          <a:bodyPr/>
          <a:lstStyle>
            <a:lvl1pPr marL="0" indent="0" algn="ctr">
              <a:buFontTx/>
              <a:buNone/>
              <a:defRPr>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507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211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211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56834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663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85131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0654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33691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228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9226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80685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92623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106" name="Picture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630862"/>
            <a:ext cx="9144000" cy="1235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9" name="Rectangle 3"/>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0" name="Rectangle 4"/>
          <p:cNvSpPr>
            <a:spLocks noGrp="1" noChangeArrowheads="1"/>
          </p:cNvSpPr>
          <p:nvPr>
            <p:ph type="body" idx="1"/>
          </p:nvPr>
        </p:nvSpPr>
        <p:spPr bwMode="auto">
          <a:xfrm>
            <a:off x="457200" y="1600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4" name="Text Box 8"/>
          <p:cNvSpPr txBox="1">
            <a:spLocks noChangeArrowheads="1"/>
          </p:cNvSpPr>
          <p:nvPr/>
        </p:nvSpPr>
        <p:spPr bwMode="auto">
          <a:xfrm>
            <a:off x="152400" y="6248400"/>
            <a:ext cx="3733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200" dirty="0">
                <a:solidFill>
                  <a:schemeClr val="bg1"/>
                </a:solidFill>
              </a:rPr>
              <a:t>w w w . j a c k s o n k e l l y . c o m</a:t>
            </a:r>
          </a:p>
        </p:txBody>
      </p:sp>
      <p:sp>
        <p:nvSpPr>
          <p:cNvPr id="4105" name="Text Box 9"/>
          <p:cNvSpPr txBox="1">
            <a:spLocks noChangeArrowheads="1"/>
          </p:cNvSpPr>
          <p:nvPr/>
        </p:nvSpPr>
        <p:spPr bwMode="auto">
          <a:xfrm>
            <a:off x="8534400" y="5943600"/>
            <a:ext cx="609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fld id="{2E7A63EA-2DA4-4A6E-B873-519C111FBE29}" type="slidenum">
              <a:rPr lang="en-US" sz="1400">
                <a:solidFill>
                  <a:schemeClr val="bg1"/>
                </a:solidFill>
              </a:rPr>
              <a:pPr>
                <a:spcBef>
                  <a:spcPct val="50000"/>
                </a:spcBef>
              </a:pPr>
              <a:t>‹#›</a:t>
            </a:fld>
            <a:endParaRPr lang="en-US" sz="14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3400" y="1219200"/>
            <a:ext cx="8153400" cy="1470025"/>
          </a:xfrm>
        </p:spPr>
        <p:txBody>
          <a:bodyPr/>
          <a:lstStyle/>
          <a:p>
            <a:r>
              <a:rPr lang="en-US" dirty="0" smtClean="0"/>
              <a:t>Pennsylvania Oil and Gas Litigation Update</a:t>
            </a:r>
            <a:endParaRPr lang="en-US" dirty="0"/>
          </a:p>
        </p:txBody>
      </p:sp>
      <p:sp>
        <p:nvSpPr>
          <p:cNvPr id="2052" name="Text Box 4"/>
          <p:cNvSpPr txBox="1">
            <a:spLocks noChangeArrowheads="1"/>
          </p:cNvSpPr>
          <p:nvPr/>
        </p:nvSpPr>
        <p:spPr bwMode="auto">
          <a:xfrm>
            <a:off x="228600" y="5029200"/>
            <a:ext cx="5181600" cy="1431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ts val="0"/>
              </a:spcBef>
            </a:pPr>
            <a:r>
              <a:rPr lang="en-US" dirty="0" smtClean="0"/>
              <a:t>Kevin Gormly, Esquire</a:t>
            </a:r>
          </a:p>
          <a:p>
            <a:pPr>
              <a:spcBef>
                <a:spcPts val="0"/>
              </a:spcBef>
            </a:pPr>
            <a:r>
              <a:rPr lang="en-US" dirty="0" smtClean="0"/>
              <a:t>Abigail Marusic, Esquire</a:t>
            </a:r>
            <a:endParaRPr lang="en-US" dirty="0"/>
          </a:p>
          <a:p>
            <a:pPr>
              <a:lnSpc>
                <a:spcPts val="1200"/>
              </a:lnSpc>
              <a:spcBef>
                <a:spcPct val="50000"/>
              </a:spcBef>
            </a:pPr>
            <a:r>
              <a:rPr lang="en-US" sz="1400" dirty="0" smtClean="0"/>
              <a:t>401 Liberty Avenue, Suite 1500, Pittsburgh, PA 15222</a:t>
            </a:r>
            <a:endParaRPr lang="en-US" sz="1400" dirty="0"/>
          </a:p>
          <a:p>
            <a:pPr>
              <a:lnSpc>
                <a:spcPts val="1200"/>
              </a:lnSpc>
              <a:spcBef>
                <a:spcPct val="50000"/>
              </a:spcBef>
            </a:pPr>
            <a:r>
              <a:rPr lang="en-US" sz="1400" dirty="0"/>
              <a:t>Phone: </a:t>
            </a:r>
            <a:r>
              <a:rPr lang="en-US" sz="1400" dirty="0" smtClean="0"/>
              <a:t>412-434-8055  </a:t>
            </a:r>
            <a:r>
              <a:rPr lang="en-US" sz="1400" dirty="0">
                <a:cs typeface="Arial" charset="0"/>
              </a:rPr>
              <a:t>•  </a:t>
            </a:r>
            <a:r>
              <a:rPr lang="en-US" sz="1400" dirty="0"/>
              <a:t>Fax: </a:t>
            </a:r>
            <a:r>
              <a:rPr lang="en-US" sz="1400" dirty="0" smtClean="0"/>
              <a:t>412-434-8062</a:t>
            </a:r>
            <a:endParaRPr lang="en-US" sz="1400" dirty="0"/>
          </a:p>
          <a:p>
            <a:pPr>
              <a:lnSpc>
                <a:spcPts val="1200"/>
              </a:lnSpc>
              <a:spcBef>
                <a:spcPct val="50000"/>
              </a:spcBef>
            </a:pPr>
            <a:r>
              <a:rPr lang="en-US" sz="1400" dirty="0" smtClean="0"/>
              <a:t>kgormly@jacksonkelly.com  </a:t>
            </a:r>
            <a:r>
              <a:rPr lang="en-US" sz="1400" dirty="0">
                <a:cs typeface="Arial" charset="0"/>
              </a:rPr>
              <a:t>•  www.jacksonkelly.com</a:t>
            </a:r>
          </a:p>
        </p:txBody>
      </p:sp>
      <p:sp>
        <p:nvSpPr>
          <p:cNvPr id="2053" name="Text Box 5"/>
          <p:cNvSpPr txBox="1">
            <a:spLocks noChangeArrowheads="1"/>
          </p:cNvSpPr>
          <p:nvPr/>
        </p:nvSpPr>
        <p:spPr bwMode="auto">
          <a:xfrm>
            <a:off x="1447800" y="3886199"/>
            <a:ext cx="6324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dirty="0" smtClean="0">
                <a:solidFill>
                  <a:schemeClr val="bg1"/>
                </a:solidFill>
              </a:rPr>
              <a:t>February 7, 2013</a:t>
            </a:r>
            <a:endParaRPr lang="en-US" sz="24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Royalty Litigation</a:t>
            </a:r>
            <a:endParaRPr lang="en-US" dirty="0"/>
          </a:p>
        </p:txBody>
      </p:sp>
      <p:sp>
        <p:nvSpPr>
          <p:cNvPr id="3" name="Content Placeholder 2"/>
          <p:cNvSpPr>
            <a:spLocks noGrp="1"/>
          </p:cNvSpPr>
          <p:nvPr>
            <p:ph idx="1"/>
          </p:nvPr>
        </p:nvSpPr>
        <p:spPr/>
        <p:txBody>
          <a:bodyPr/>
          <a:lstStyle/>
          <a:p>
            <a:r>
              <a:rPr lang="en-US" sz="2800" dirty="0" smtClean="0"/>
              <a:t>Kilmer v. Elexco Land Services, Inc.</a:t>
            </a:r>
          </a:p>
          <a:p>
            <a:pPr marL="0" indent="0">
              <a:buNone/>
            </a:pPr>
            <a:r>
              <a:rPr lang="en-US" sz="1400" dirty="0" smtClean="0"/>
              <a:t>	990 A.2d 1147 (Pa. 2010)</a:t>
            </a:r>
          </a:p>
          <a:p>
            <a:pPr marL="0" indent="0">
              <a:buNone/>
            </a:pPr>
            <a:endParaRPr lang="en-US" sz="1400" dirty="0" smtClean="0"/>
          </a:p>
          <a:p>
            <a:pPr marL="0" indent="0">
              <a:buNone/>
            </a:pPr>
            <a:r>
              <a:rPr lang="en-US" sz="2400" b="1" dirty="0" smtClean="0"/>
              <a:t>	Open Question: </a:t>
            </a:r>
          </a:p>
          <a:p>
            <a:pPr lvl="2">
              <a:buFont typeface="Courier New" pitchFamily="49" charset="0"/>
              <a:buChar char="o"/>
            </a:pPr>
            <a:r>
              <a:rPr lang="en-US" b="1" dirty="0" smtClean="0"/>
              <a:t>What if the lease is vague or silent as to deduction of post-production costs?</a:t>
            </a:r>
          </a:p>
        </p:txBody>
      </p:sp>
    </p:spTree>
    <p:extLst>
      <p:ext uri="{BB962C8B-B14F-4D97-AF65-F5344CB8AC3E}">
        <p14:creationId xmlns:p14="http://schemas.microsoft.com/office/powerpoint/2010/main" val="1093566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Royalty Litigation</a:t>
            </a:r>
            <a:endParaRPr lang="en-US" dirty="0"/>
          </a:p>
        </p:txBody>
      </p:sp>
      <p:sp>
        <p:nvSpPr>
          <p:cNvPr id="3" name="Content Placeholder 2"/>
          <p:cNvSpPr>
            <a:spLocks noGrp="1"/>
          </p:cNvSpPr>
          <p:nvPr>
            <p:ph idx="1"/>
          </p:nvPr>
        </p:nvSpPr>
        <p:spPr>
          <a:xfrm>
            <a:off x="457200" y="1524000"/>
            <a:ext cx="8229600" cy="3886200"/>
          </a:xfrm>
        </p:spPr>
        <p:txBody>
          <a:bodyPr/>
          <a:lstStyle/>
          <a:p>
            <a:r>
              <a:rPr lang="en-US" sz="2800" dirty="0" smtClean="0"/>
              <a:t>Tawney v. Columbia Natural Resources, LLC</a:t>
            </a:r>
            <a:endParaRPr lang="en-US" sz="2800" dirty="0"/>
          </a:p>
          <a:p>
            <a:pPr marL="0" indent="0">
              <a:buNone/>
            </a:pPr>
            <a:r>
              <a:rPr lang="en-US" sz="1400" dirty="0" smtClean="0"/>
              <a:t>	633 S.E.2d 22 (W. Va. 2006)</a:t>
            </a:r>
          </a:p>
          <a:p>
            <a:pPr marL="0" indent="0">
              <a:buNone/>
            </a:pPr>
            <a:endParaRPr lang="en-US" sz="1400" dirty="0"/>
          </a:p>
          <a:p>
            <a:pPr lvl="1" algn="just">
              <a:buFont typeface="Courier New" pitchFamily="49" charset="0"/>
              <a:buChar char="o"/>
            </a:pPr>
            <a:r>
              <a:rPr lang="en-US" sz="2400" dirty="0" smtClean="0"/>
              <a:t>The court found that “at the wellhead” language in leases was silent as to allocation of post-production costs and thus the provision should be construed against the lessee.</a:t>
            </a:r>
          </a:p>
          <a:p>
            <a:pPr lvl="1" algn="just">
              <a:buFont typeface="Courier New" pitchFamily="49" charset="0"/>
              <a:buChar char="o"/>
            </a:pPr>
            <a:r>
              <a:rPr lang="en-US" sz="2400" dirty="0" smtClean="0"/>
              <a:t>The court concluded that post-production costs could not be deducted.</a:t>
            </a:r>
          </a:p>
          <a:p>
            <a:pPr lvl="1" algn="just">
              <a:buFont typeface="Courier New" pitchFamily="49" charset="0"/>
              <a:buChar char="o"/>
            </a:pPr>
            <a:r>
              <a:rPr lang="en-US" sz="2400" dirty="0" smtClean="0"/>
              <a:t>The jury entered a verdict for $405 million dollars.</a:t>
            </a:r>
            <a:endParaRPr lang="en-US" sz="2400" dirty="0"/>
          </a:p>
        </p:txBody>
      </p:sp>
    </p:spTree>
    <p:extLst>
      <p:ext uri="{BB962C8B-B14F-4D97-AF65-F5344CB8AC3E}">
        <p14:creationId xmlns:p14="http://schemas.microsoft.com/office/powerpoint/2010/main" val="116348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Royalty Litigation</a:t>
            </a:r>
            <a:endParaRPr lang="en-US" dirty="0"/>
          </a:p>
        </p:txBody>
      </p:sp>
      <p:sp>
        <p:nvSpPr>
          <p:cNvPr id="3" name="Content Placeholder 2"/>
          <p:cNvSpPr>
            <a:spLocks noGrp="1"/>
          </p:cNvSpPr>
          <p:nvPr>
            <p:ph idx="1"/>
          </p:nvPr>
        </p:nvSpPr>
        <p:spPr/>
        <p:txBody>
          <a:bodyPr/>
          <a:lstStyle/>
          <a:p>
            <a:r>
              <a:rPr lang="en-US" sz="2800" dirty="0" smtClean="0"/>
              <a:t>Katzin v. Central Appalachia Petroleum</a:t>
            </a:r>
          </a:p>
          <a:p>
            <a:pPr marL="0" indent="0">
              <a:buNone/>
            </a:pPr>
            <a:r>
              <a:rPr lang="en-US" sz="1400" dirty="0" smtClean="0"/>
              <a:t>	39 A.3d 307 (Pa. Super. January 2012)</a:t>
            </a:r>
          </a:p>
          <a:p>
            <a:pPr marL="0" indent="0" algn="just">
              <a:buNone/>
            </a:pPr>
            <a:endParaRPr lang="en-US" sz="1400" dirty="0" smtClean="0"/>
          </a:p>
          <a:p>
            <a:pPr lvl="1" algn="just">
              <a:buFont typeface="Courier New" pitchFamily="49" charset="0"/>
              <a:buChar char="o"/>
            </a:pPr>
            <a:r>
              <a:rPr lang="en-US" sz="2400" dirty="0" smtClean="0"/>
              <a:t>Lessor wanted to invalidate the lease based on non-compliance with the Guaranteed Minimum Royalty Act because it does not state what costs may be deducted.</a:t>
            </a:r>
          </a:p>
          <a:p>
            <a:pPr lvl="1" algn="just">
              <a:buFont typeface="Courier New" pitchFamily="49" charset="0"/>
              <a:buChar char="o"/>
            </a:pPr>
            <a:r>
              <a:rPr lang="en-US" sz="2400" dirty="0" smtClean="0"/>
              <a:t>The court decided that the lease clearly allows the lessor to deduct costs and that the provision complies with the Act on its face.</a:t>
            </a:r>
            <a:endParaRPr lang="en-US" sz="2400" dirty="0"/>
          </a:p>
        </p:txBody>
      </p:sp>
    </p:spTree>
    <p:extLst>
      <p:ext uri="{BB962C8B-B14F-4D97-AF65-F5344CB8AC3E}">
        <p14:creationId xmlns:p14="http://schemas.microsoft.com/office/powerpoint/2010/main" val="398470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Royalty Litigation</a:t>
            </a:r>
            <a:endParaRPr lang="en-US" dirty="0"/>
          </a:p>
        </p:txBody>
      </p:sp>
      <p:sp>
        <p:nvSpPr>
          <p:cNvPr id="3" name="Content Placeholder 2"/>
          <p:cNvSpPr>
            <a:spLocks noGrp="1"/>
          </p:cNvSpPr>
          <p:nvPr>
            <p:ph idx="1"/>
          </p:nvPr>
        </p:nvSpPr>
        <p:spPr/>
        <p:txBody>
          <a:bodyPr/>
          <a:lstStyle/>
          <a:p>
            <a:r>
              <a:rPr lang="en-US" sz="2800" dirty="0" smtClean="0"/>
              <a:t>Katzin v. Central Appalachia Petroleum</a:t>
            </a:r>
          </a:p>
          <a:p>
            <a:pPr marL="0" indent="0">
              <a:buNone/>
            </a:pPr>
            <a:r>
              <a:rPr lang="en-US" sz="1400" dirty="0" smtClean="0"/>
              <a:t>	39 A.3d 307 (Pa. Super. January 2012)</a:t>
            </a:r>
          </a:p>
          <a:p>
            <a:pPr marL="0" indent="0">
              <a:buNone/>
            </a:pPr>
            <a:endParaRPr lang="en-US" sz="1400" dirty="0" smtClean="0"/>
          </a:p>
          <a:p>
            <a:pPr lvl="1" algn="just">
              <a:buFont typeface="Courier New" pitchFamily="49" charset="0"/>
              <a:buChar char="o"/>
            </a:pPr>
            <a:r>
              <a:rPr lang="en-US" sz="2400" dirty="0" smtClean="0"/>
              <a:t>“Vagueness” regarding what costs are deductible is not grounds to invalidate a lease, but perhaps could give rise to a breach of contract claim.</a:t>
            </a:r>
          </a:p>
          <a:p>
            <a:pPr lvl="1" algn="just">
              <a:buFont typeface="Courier New" pitchFamily="49" charset="0"/>
              <a:buChar char="o"/>
            </a:pPr>
            <a:r>
              <a:rPr lang="en-US" sz="2400" b="1" dirty="0" smtClean="0"/>
              <a:t>Warning:</a:t>
            </a:r>
            <a:r>
              <a:rPr lang="en-US" sz="2400" dirty="0" smtClean="0"/>
              <a:t> Companies may be subject to damages lawsuits if leases are vague or silent as to deduction of post-production costs.</a:t>
            </a:r>
          </a:p>
          <a:p>
            <a:pPr lvl="1">
              <a:buFont typeface="Courier New" pitchFamily="49" charset="0"/>
              <a:buChar char="o"/>
            </a:pPr>
            <a:endParaRPr lang="en-US" sz="2400" dirty="0"/>
          </a:p>
        </p:txBody>
      </p:sp>
    </p:spTree>
    <p:extLst>
      <p:ext uri="{BB962C8B-B14F-4D97-AF65-F5344CB8AC3E}">
        <p14:creationId xmlns:p14="http://schemas.microsoft.com/office/powerpoint/2010/main" val="35624884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Royalty Litigation</a:t>
            </a:r>
            <a:endParaRPr lang="en-US" dirty="0"/>
          </a:p>
        </p:txBody>
      </p:sp>
      <p:sp>
        <p:nvSpPr>
          <p:cNvPr id="3" name="Content Placeholder 2"/>
          <p:cNvSpPr>
            <a:spLocks noGrp="1"/>
          </p:cNvSpPr>
          <p:nvPr>
            <p:ph idx="1"/>
          </p:nvPr>
        </p:nvSpPr>
        <p:spPr>
          <a:xfrm>
            <a:off x="457200" y="1524000"/>
            <a:ext cx="8229600" cy="3886200"/>
          </a:xfrm>
        </p:spPr>
        <p:txBody>
          <a:bodyPr/>
          <a:lstStyle/>
          <a:p>
            <a:r>
              <a:rPr lang="en-US" sz="2800" dirty="0" smtClean="0"/>
              <a:t>Pollock v. Energy Corp. of America</a:t>
            </a:r>
          </a:p>
          <a:p>
            <a:pPr marL="0" indent="0">
              <a:buNone/>
            </a:pPr>
            <a:r>
              <a:rPr lang="en-US" sz="1400" dirty="0" smtClean="0"/>
              <a:t>	2012 WL 6929174 (W.D. Pa. October 2012); 2013 WL 275327 (W.D. Pa. January 2013)</a:t>
            </a:r>
          </a:p>
          <a:p>
            <a:pPr marL="0" indent="0">
              <a:buNone/>
            </a:pPr>
            <a:endParaRPr lang="en-US" sz="1400" dirty="0"/>
          </a:p>
          <a:p>
            <a:pPr lvl="1" algn="just">
              <a:buFont typeface="Courier New" pitchFamily="49" charset="0"/>
              <a:buChar char="o"/>
            </a:pPr>
            <a:r>
              <a:rPr lang="en-US" sz="2400" dirty="0" smtClean="0"/>
              <a:t>The Court opened the door to allow deduction of certain post-production costs even if the lease is silent.</a:t>
            </a:r>
          </a:p>
          <a:p>
            <a:pPr lvl="1" algn="just">
              <a:buFont typeface="Courier New" pitchFamily="49" charset="0"/>
              <a:buChar char="o"/>
            </a:pPr>
            <a:r>
              <a:rPr lang="en-US" sz="2400" dirty="0" smtClean="0"/>
              <a:t>The Court was ruling on motions for summary judgment, and determined that the issues needed to be fleshed out at trial.</a:t>
            </a:r>
          </a:p>
          <a:p>
            <a:pPr lvl="1" algn="just">
              <a:buFont typeface="Courier New" pitchFamily="49" charset="0"/>
              <a:buChar char="o"/>
            </a:pPr>
            <a:r>
              <a:rPr lang="en-US" sz="2400" dirty="0" smtClean="0"/>
              <a:t>Federal court decision is not binding on Pennsylvania State Courts.</a:t>
            </a:r>
          </a:p>
        </p:txBody>
      </p:sp>
    </p:spTree>
    <p:extLst>
      <p:ext uri="{BB962C8B-B14F-4D97-AF65-F5344CB8AC3E}">
        <p14:creationId xmlns:p14="http://schemas.microsoft.com/office/powerpoint/2010/main" val="17182105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Litigation</a:t>
            </a:r>
            <a:endParaRPr lang="en-US" dirty="0"/>
          </a:p>
        </p:txBody>
      </p:sp>
      <p:sp>
        <p:nvSpPr>
          <p:cNvPr id="3" name="Content Placeholder 2"/>
          <p:cNvSpPr>
            <a:spLocks noGrp="1"/>
          </p:cNvSpPr>
          <p:nvPr>
            <p:ph idx="1"/>
          </p:nvPr>
        </p:nvSpPr>
        <p:spPr/>
        <p:txBody>
          <a:bodyPr/>
          <a:lstStyle/>
          <a:p>
            <a:r>
              <a:rPr lang="en-US" sz="2800" dirty="0" smtClean="0"/>
              <a:t>Burke v. GAPCO Energy LLC</a:t>
            </a:r>
          </a:p>
          <a:p>
            <a:pPr marL="0" indent="0">
              <a:buNone/>
            </a:pPr>
            <a:r>
              <a:rPr lang="en-US" sz="1400" dirty="0" smtClean="0"/>
              <a:t>	2012 WL 1038849 (W.D. Pa. March 2012)</a:t>
            </a:r>
          </a:p>
          <a:p>
            <a:pPr marL="0" indent="0">
              <a:buNone/>
            </a:pPr>
            <a:endParaRPr lang="en-US" sz="1400" dirty="0" smtClean="0"/>
          </a:p>
          <a:p>
            <a:pPr lvl="1" algn="just">
              <a:buFont typeface="Courier New" pitchFamily="49" charset="0"/>
              <a:buChar char="o"/>
            </a:pPr>
            <a:r>
              <a:rPr lang="en-US" sz="2400" dirty="0" smtClean="0"/>
              <a:t>2007 lease with a primary term of 3 years.</a:t>
            </a:r>
          </a:p>
          <a:p>
            <a:pPr lvl="1" algn="just">
              <a:buFont typeface="Courier New" pitchFamily="49" charset="0"/>
              <a:buChar char="o"/>
            </a:pPr>
            <a:r>
              <a:rPr lang="en-US" sz="2400" dirty="0" smtClean="0"/>
              <a:t>Provision allowed the lease to remain in effect beyond the primary term if oil or gas was not being produced but the Lessee was “engaged in operations.”</a:t>
            </a:r>
          </a:p>
          <a:p>
            <a:pPr lvl="1" algn="just">
              <a:buFont typeface="Courier New" pitchFamily="49" charset="0"/>
              <a:buChar char="o"/>
            </a:pPr>
            <a:r>
              <a:rPr lang="en-US" sz="2400" dirty="0" smtClean="0"/>
              <a:t>Plaintiffs argued that Lessee’s activities did not constitute “operations” as defined in the lease.</a:t>
            </a:r>
            <a:endParaRPr lang="en-US" sz="2400" dirty="0"/>
          </a:p>
        </p:txBody>
      </p:sp>
    </p:spTree>
    <p:extLst>
      <p:ext uri="{BB962C8B-B14F-4D97-AF65-F5344CB8AC3E}">
        <p14:creationId xmlns:p14="http://schemas.microsoft.com/office/powerpoint/2010/main" val="15689207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Litigation</a:t>
            </a:r>
            <a:endParaRPr lang="en-US" dirty="0"/>
          </a:p>
        </p:txBody>
      </p:sp>
      <p:sp>
        <p:nvSpPr>
          <p:cNvPr id="3" name="Content Placeholder 2"/>
          <p:cNvSpPr>
            <a:spLocks noGrp="1"/>
          </p:cNvSpPr>
          <p:nvPr>
            <p:ph idx="1"/>
          </p:nvPr>
        </p:nvSpPr>
        <p:spPr/>
        <p:txBody>
          <a:bodyPr/>
          <a:lstStyle/>
          <a:p>
            <a:r>
              <a:rPr lang="en-US" sz="2800" dirty="0" smtClean="0"/>
              <a:t>Burke v. GAPCO Energy LLC</a:t>
            </a:r>
          </a:p>
          <a:p>
            <a:pPr marL="0" indent="0">
              <a:buNone/>
            </a:pPr>
            <a:r>
              <a:rPr lang="en-US" sz="1400" dirty="0" smtClean="0"/>
              <a:t>	2012 WL 1038849 (W.D. Pa. March 2012)</a:t>
            </a:r>
          </a:p>
          <a:p>
            <a:pPr marL="0" indent="0">
              <a:buNone/>
            </a:pPr>
            <a:endParaRPr lang="en-US" sz="1400" dirty="0" smtClean="0"/>
          </a:p>
          <a:p>
            <a:pPr marL="0" indent="0">
              <a:buNone/>
            </a:pPr>
            <a:r>
              <a:rPr lang="en-US" sz="2400" dirty="0" smtClean="0"/>
              <a:t>	The court held:</a:t>
            </a:r>
          </a:p>
          <a:p>
            <a:pPr lvl="2" algn="just">
              <a:buFont typeface="Courier New" pitchFamily="49" charset="0"/>
              <a:buChar char="o"/>
            </a:pPr>
            <a:r>
              <a:rPr lang="en-US" dirty="0" smtClean="0"/>
              <a:t>“[T]here remains doubt as to whether Plaintiffs’ version of facts, if proven, would constitute ‘operations,’ even under the broad terms of the lease.”</a:t>
            </a:r>
          </a:p>
          <a:p>
            <a:pPr lvl="2" algn="just">
              <a:buFont typeface="Courier New" pitchFamily="49" charset="0"/>
              <a:buChar char="o"/>
            </a:pPr>
            <a:r>
              <a:rPr lang="en-US" dirty="0" smtClean="0"/>
              <a:t>The court decided the issues needed to be determined at trial.</a:t>
            </a:r>
            <a:endParaRPr lang="en-US" dirty="0"/>
          </a:p>
        </p:txBody>
      </p:sp>
    </p:spTree>
    <p:extLst>
      <p:ext uri="{BB962C8B-B14F-4D97-AF65-F5344CB8AC3E}">
        <p14:creationId xmlns:p14="http://schemas.microsoft.com/office/powerpoint/2010/main" val="462811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Litigation</a:t>
            </a:r>
            <a:endParaRPr lang="en-US" dirty="0"/>
          </a:p>
        </p:txBody>
      </p:sp>
      <p:sp>
        <p:nvSpPr>
          <p:cNvPr id="8" name="Content Placeholder 2"/>
          <p:cNvSpPr>
            <a:spLocks noGrp="1"/>
          </p:cNvSpPr>
          <p:nvPr>
            <p:ph idx="1"/>
          </p:nvPr>
        </p:nvSpPr>
        <p:spPr>
          <a:xfrm>
            <a:off x="457200" y="1447800"/>
            <a:ext cx="8229600" cy="3886200"/>
          </a:xfrm>
        </p:spPr>
        <p:txBody>
          <a:bodyPr anchor="t"/>
          <a:lstStyle/>
          <a:p>
            <a:pPr marL="342900" indent="-342900">
              <a:buFont typeface="Arial" pitchFamily="34" charset="0"/>
              <a:buChar char="•"/>
            </a:pPr>
            <a:r>
              <a:rPr lang="en-US" sz="2800" b="0" dirty="0" smtClean="0"/>
              <a:t>Good Will Hunting Club, Inc. v. Range Resources, Inc.</a:t>
            </a:r>
          </a:p>
          <a:p>
            <a:r>
              <a:rPr lang="en-US" sz="1400" b="0" dirty="0" smtClean="0"/>
              <a:t>	2012 WL 722614 (M.D. Pa. March 2012)</a:t>
            </a:r>
          </a:p>
          <a:p>
            <a:pPr marL="800100" lvl="1" indent="-342900" algn="just">
              <a:buFont typeface="Courier New" pitchFamily="49" charset="0"/>
              <a:buChar char="o"/>
            </a:pPr>
            <a:r>
              <a:rPr lang="en-US" sz="2400" b="0" dirty="0" smtClean="0"/>
              <a:t>One section of the lease could be interpreted to require only commencement of a well during the primary term; however, a different section could be interpreted to require both commencement and actual drilling.</a:t>
            </a:r>
          </a:p>
          <a:p>
            <a:pPr marL="800100" lvl="1" indent="-342900" algn="just">
              <a:buFont typeface="Courier New" pitchFamily="49" charset="0"/>
              <a:buChar char="o"/>
            </a:pPr>
            <a:r>
              <a:rPr lang="en-US" sz="2400" b="0" dirty="0" smtClean="0"/>
              <a:t>Operators engaged in some preparatory activities but had not drilled a well at the expiration of the primary term.</a:t>
            </a:r>
          </a:p>
          <a:p>
            <a:endParaRPr lang="en-US" sz="2400" b="0" dirty="0" smtClean="0"/>
          </a:p>
        </p:txBody>
      </p:sp>
    </p:spTree>
    <p:extLst>
      <p:ext uri="{BB962C8B-B14F-4D97-AF65-F5344CB8AC3E}">
        <p14:creationId xmlns:p14="http://schemas.microsoft.com/office/powerpoint/2010/main" val="1520548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Litigation</a:t>
            </a:r>
            <a:endParaRPr lang="en-US" dirty="0"/>
          </a:p>
        </p:txBody>
      </p:sp>
      <p:sp>
        <p:nvSpPr>
          <p:cNvPr id="8" name="Content Placeholder 2"/>
          <p:cNvSpPr>
            <a:spLocks noGrp="1"/>
          </p:cNvSpPr>
          <p:nvPr>
            <p:ph idx="1"/>
          </p:nvPr>
        </p:nvSpPr>
        <p:spPr>
          <a:xfrm>
            <a:off x="457200" y="1447800"/>
            <a:ext cx="8229600" cy="3886200"/>
          </a:xfrm>
        </p:spPr>
        <p:txBody>
          <a:bodyPr anchor="t"/>
          <a:lstStyle/>
          <a:p>
            <a:pPr marL="342900" indent="-342900">
              <a:buFont typeface="Arial" pitchFamily="34" charset="0"/>
              <a:buChar char="•"/>
            </a:pPr>
            <a:r>
              <a:rPr lang="en-US" sz="2800" b="0" dirty="0" smtClean="0"/>
              <a:t>Good Will Hunting Club, Inc. v. Range Resources, Inc.</a:t>
            </a:r>
          </a:p>
          <a:p>
            <a:r>
              <a:rPr lang="en-US" sz="1400" b="0" dirty="0" smtClean="0"/>
              <a:t>	2012 WL 722614 (M.D. Pa. March 2012)</a:t>
            </a:r>
          </a:p>
          <a:p>
            <a:pPr marL="800100" lvl="1" indent="-342900" algn="just">
              <a:buFont typeface="Courier New" pitchFamily="49" charset="0"/>
              <a:buChar char="o"/>
            </a:pPr>
            <a:r>
              <a:rPr lang="en-US" sz="2400" b="0" dirty="0" smtClean="0"/>
              <a:t>The court could not dismiss Plaintiff’s claim because of the ambiguity.</a:t>
            </a:r>
          </a:p>
          <a:p>
            <a:pPr marL="800100" lvl="1" indent="-342900" algn="just">
              <a:buFont typeface="Courier New" pitchFamily="49" charset="0"/>
              <a:buChar char="o"/>
            </a:pPr>
            <a:r>
              <a:rPr lang="en-US" sz="2400" b="0" dirty="0" smtClean="0"/>
              <a:t>At trial, the court must reconcile the two different clauses in the lease and decide whether the Operator’s activities were sufficient to hold the lease beyond the primary term.</a:t>
            </a:r>
          </a:p>
          <a:p>
            <a:pPr marL="800100" lvl="1" indent="-342900">
              <a:buFont typeface="Courier New" pitchFamily="49" charset="0"/>
              <a:buChar char="o"/>
            </a:pPr>
            <a:endParaRPr lang="en-US" sz="2400" b="0" dirty="0" smtClean="0"/>
          </a:p>
          <a:p>
            <a:pPr marL="800100" lvl="1" indent="-342900">
              <a:buFont typeface="Courier New" pitchFamily="49" charset="0"/>
              <a:buChar char="o"/>
            </a:pPr>
            <a:endParaRPr lang="en-US" sz="2400" b="0" dirty="0" smtClean="0"/>
          </a:p>
          <a:p>
            <a:endParaRPr lang="en-US" sz="2400" b="0" dirty="0" smtClean="0"/>
          </a:p>
        </p:txBody>
      </p:sp>
    </p:spTree>
    <p:extLst>
      <p:ext uri="{BB962C8B-B14F-4D97-AF65-F5344CB8AC3E}">
        <p14:creationId xmlns:p14="http://schemas.microsoft.com/office/powerpoint/2010/main" val="4726797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Fraudulent Leasing Litigation</a:t>
            </a:r>
            <a:endParaRPr lang="en-US" dirty="0"/>
          </a:p>
        </p:txBody>
      </p:sp>
      <p:sp>
        <p:nvSpPr>
          <p:cNvPr id="3" name="Content Placeholder 2"/>
          <p:cNvSpPr>
            <a:spLocks noGrp="1"/>
          </p:cNvSpPr>
          <p:nvPr>
            <p:ph idx="1"/>
          </p:nvPr>
        </p:nvSpPr>
        <p:spPr/>
        <p:txBody>
          <a:bodyPr/>
          <a:lstStyle/>
          <a:p>
            <a:r>
              <a:rPr lang="en-US" sz="2800" dirty="0" smtClean="0"/>
              <a:t>Harrison v. Cabot Oil &amp; Gas Corporation</a:t>
            </a:r>
            <a:endParaRPr lang="en-US" sz="2800" dirty="0"/>
          </a:p>
          <a:p>
            <a:pPr marL="0" indent="0">
              <a:buNone/>
            </a:pPr>
            <a:r>
              <a:rPr lang="en-US" sz="1400" dirty="0" smtClean="0"/>
              <a:t>	2012 WL 3542382 (M.D. Pa. August 2012)</a:t>
            </a:r>
          </a:p>
          <a:p>
            <a:pPr marL="0" indent="0">
              <a:buNone/>
            </a:pPr>
            <a:endParaRPr lang="en-US" sz="1400" dirty="0" smtClean="0"/>
          </a:p>
          <a:p>
            <a:pPr lvl="1" algn="just">
              <a:buFont typeface="Courier New" pitchFamily="49" charset="0"/>
              <a:buChar char="o"/>
            </a:pPr>
            <a:r>
              <a:rPr lang="en-US" sz="2400" dirty="0" smtClean="0"/>
              <a:t>Harrison claimed he was induced to sign the lease by a fraudulent representation.</a:t>
            </a:r>
            <a:endParaRPr lang="en-US" sz="2400" dirty="0"/>
          </a:p>
          <a:p>
            <a:pPr lvl="1" algn="just">
              <a:buFont typeface="Courier New" pitchFamily="49" charset="0"/>
              <a:buChar char="o"/>
            </a:pPr>
            <a:r>
              <a:rPr lang="en-US" sz="2400" dirty="0" smtClean="0"/>
              <a:t>Cabot Oil &amp; Gas Corporation asked the court to extend the lease because this case had prevented it from beginning production during the primary term.</a:t>
            </a:r>
          </a:p>
          <a:p>
            <a:pPr lvl="1" algn="just">
              <a:buFont typeface="Courier New" pitchFamily="49" charset="0"/>
              <a:buChar char="o"/>
            </a:pPr>
            <a:r>
              <a:rPr lang="en-US" sz="2400" dirty="0" smtClean="0"/>
              <a:t>The court “split the difference.”</a:t>
            </a:r>
            <a:endParaRPr lang="en-US" sz="2800" dirty="0"/>
          </a:p>
        </p:txBody>
      </p:sp>
    </p:spTree>
    <p:extLst>
      <p:ext uri="{BB962C8B-B14F-4D97-AF65-F5344CB8AC3E}">
        <p14:creationId xmlns:p14="http://schemas.microsoft.com/office/powerpoint/2010/main" val="1609529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52400"/>
            <a:ext cx="8229600" cy="1143000"/>
          </a:xfrm>
        </p:spPr>
        <p:txBody>
          <a:bodyPr/>
          <a:lstStyle/>
          <a:p>
            <a:r>
              <a:rPr lang="en-US" dirty="0" smtClean="0"/>
              <a:t>OVERVIEW</a:t>
            </a:r>
            <a:endParaRPr lang="en-US" dirty="0"/>
          </a:p>
        </p:txBody>
      </p:sp>
      <p:sp>
        <p:nvSpPr>
          <p:cNvPr id="8195" name="Rectangle 3"/>
          <p:cNvSpPr>
            <a:spLocks noGrp="1" noChangeArrowheads="1"/>
          </p:cNvSpPr>
          <p:nvPr>
            <p:ph type="body" idx="1"/>
          </p:nvPr>
        </p:nvSpPr>
        <p:spPr>
          <a:xfrm>
            <a:off x="457200" y="1066800"/>
            <a:ext cx="8229600" cy="3886200"/>
          </a:xfrm>
        </p:spPr>
        <p:txBody>
          <a:bodyPr/>
          <a:lstStyle/>
          <a:p>
            <a:r>
              <a:rPr lang="en-US" sz="2800" dirty="0" smtClean="0"/>
              <a:t>Delay Rental Litigation</a:t>
            </a:r>
          </a:p>
          <a:p>
            <a:r>
              <a:rPr lang="en-US" sz="2800" dirty="0" smtClean="0"/>
              <a:t>Flat-Rate Payment Litigation</a:t>
            </a:r>
          </a:p>
          <a:p>
            <a:r>
              <a:rPr lang="en-US" sz="2800" dirty="0" smtClean="0"/>
              <a:t>“Paying Quantities” Litigation</a:t>
            </a:r>
          </a:p>
          <a:p>
            <a:r>
              <a:rPr lang="en-US" sz="2800" dirty="0" smtClean="0"/>
              <a:t>Minimum Royalty Litigation</a:t>
            </a:r>
          </a:p>
          <a:p>
            <a:r>
              <a:rPr lang="en-US" sz="2800" dirty="0"/>
              <a:t>“Operations” </a:t>
            </a:r>
            <a:r>
              <a:rPr lang="en-US" sz="2800" dirty="0" smtClean="0"/>
              <a:t>Litigation</a:t>
            </a:r>
          </a:p>
          <a:p>
            <a:r>
              <a:rPr lang="en-US" sz="2800" dirty="0" smtClean="0"/>
              <a:t>Fraudulent Leasing Litigation</a:t>
            </a:r>
            <a:endParaRPr lang="en-US" sz="2800" dirty="0"/>
          </a:p>
          <a:p>
            <a:r>
              <a:rPr lang="en-US" sz="2800" dirty="0" smtClean="0"/>
              <a:t>Future Litigation and Undecided Issues</a:t>
            </a:r>
          </a:p>
          <a:p>
            <a:pPr lvl="1"/>
            <a:r>
              <a:rPr lang="en-US" sz="1900" dirty="0" smtClean="0"/>
              <a:t>Implied Covenant to Develop</a:t>
            </a:r>
          </a:p>
          <a:p>
            <a:pPr lvl="1"/>
            <a:r>
              <a:rPr lang="en-US" sz="1900" dirty="0" smtClean="0"/>
              <a:t>Butler v. Powers</a:t>
            </a:r>
          </a:p>
          <a:p>
            <a:pPr lvl="1"/>
            <a:r>
              <a:rPr lang="en-US" sz="1900" dirty="0" smtClean="0"/>
              <a:t>Hydraulic Fracturing and Strict Liability</a:t>
            </a:r>
          </a:p>
          <a:p>
            <a:endParaRPr 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Litigation and</a:t>
            </a:r>
            <a:br>
              <a:rPr lang="en-US" dirty="0" smtClean="0"/>
            </a:br>
            <a:r>
              <a:rPr lang="en-US" dirty="0" smtClean="0"/>
              <a:t>Undecided Issues</a:t>
            </a:r>
            <a:endParaRPr lang="en-US" dirty="0"/>
          </a:p>
        </p:txBody>
      </p:sp>
      <p:sp>
        <p:nvSpPr>
          <p:cNvPr id="3" name="Content Placeholder 2"/>
          <p:cNvSpPr>
            <a:spLocks noGrp="1"/>
          </p:cNvSpPr>
          <p:nvPr>
            <p:ph idx="1"/>
          </p:nvPr>
        </p:nvSpPr>
        <p:spPr/>
        <p:txBody>
          <a:bodyPr/>
          <a:lstStyle/>
          <a:p>
            <a:pPr marL="0" indent="0" algn="ctr">
              <a:buNone/>
            </a:pPr>
            <a:r>
              <a:rPr lang="en-US" sz="2400" i="1" dirty="0" smtClean="0"/>
              <a:t>Implied Covenant to Develop</a:t>
            </a:r>
          </a:p>
          <a:p>
            <a:r>
              <a:rPr lang="en-US" sz="2800" dirty="0" smtClean="0"/>
              <a:t>Delmas Ray Burkett, II Revocable Trust v. EXCO Resources (PA), LLC</a:t>
            </a:r>
          </a:p>
          <a:p>
            <a:pPr marL="0" indent="0">
              <a:buNone/>
            </a:pPr>
            <a:r>
              <a:rPr lang="en-US" sz="1400" dirty="0" smtClean="0"/>
              <a:t>	2012 WL 1019025 (W.D. Pa. March 2012)</a:t>
            </a:r>
            <a:endParaRPr lang="en-US" sz="1400" dirty="0"/>
          </a:p>
          <a:p>
            <a:pPr lvl="1" algn="just">
              <a:buFont typeface="Courier New" pitchFamily="49" charset="0"/>
              <a:buChar char="o"/>
            </a:pPr>
            <a:r>
              <a:rPr lang="en-US" sz="2400" dirty="0" smtClean="0"/>
              <a:t>The 1916 lease in this case specified that a minimum of two wells were to be drilled during the primary term of the lease.</a:t>
            </a:r>
          </a:p>
          <a:p>
            <a:pPr lvl="1" algn="just">
              <a:buFont typeface="Courier New" pitchFamily="49" charset="0"/>
              <a:buChar char="o"/>
            </a:pPr>
            <a:r>
              <a:rPr lang="en-US" sz="2400" dirty="0" smtClean="0"/>
              <a:t>EXCO argued that by drilling two wells within the primary term it had fulfilled the requirements of the lease.</a:t>
            </a:r>
          </a:p>
          <a:p>
            <a:pPr lvl="1">
              <a:buFont typeface="Courier New" pitchFamily="49" charset="0"/>
              <a:buChar char="o"/>
            </a:pPr>
            <a:endParaRPr lang="en-US" sz="2000" dirty="0" smtClean="0"/>
          </a:p>
        </p:txBody>
      </p:sp>
    </p:spTree>
    <p:extLst>
      <p:ext uri="{BB962C8B-B14F-4D97-AF65-F5344CB8AC3E}">
        <p14:creationId xmlns:p14="http://schemas.microsoft.com/office/powerpoint/2010/main" val="7052609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Litigation and</a:t>
            </a:r>
            <a:br>
              <a:rPr lang="en-US" dirty="0" smtClean="0"/>
            </a:br>
            <a:r>
              <a:rPr lang="en-US" dirty="0" smtClean="0"/>
              <a:t>Undecided Issues</a:t>
            </a:r>
            <a:endParaRPr lang="en-US" dirty="0"/>
          </a:p>
        </p:txBody>
      </p:sp>
      <p:sp>
        <p:nvSpPr>
          <p:cNvPr id="3" name="Content Placeholder 2"/>
          <p:cNvSpPr>
            <a:spLocks noGrp="1"/>
          </p:cNvSpPr>
          <p:nvPr>
            <p:ph idx="1"/>
          </p:nvPr>
        </p:nvSpPr>
        <p:spPr/>
        <p:txBody>
          <a:bodyPr/>
          <a:lstStyle/>
          <a:p>
            <a:pPr marL="0" indent="0" algn="ctr">
              <a:buNone/>
            </a:pPr>
            <a:r>
              <a:rPr lang="en-US" sz="2400" i="1" dirty="0" smtClean="0"/>
              <a:t>Implied Covenant to Develop</a:t>
            </a:r>
          </a:p>
          <a:p>
            <a:r>
              <a:rPr lang="en-US" sz="2800" dirty="0" smtClean="0"/>
              <a:t>Delmas Ray Burkett, II Revocable Trust v. EXCO Resources (PA), LLC</a:t>
            </a:r>
          </a:p>
          <a:p>
            <a:pPr marL="0" indent="0">
              <a:buNone/>
            </a:pPr>
            <a:r>
              <a:rPr lang="en-US" sz="1400" dirty="0" smtClean="0"/>
              <a:t>	2012 WL 1019025 (W.D. Pa. March 2012)</a:t>
            </a:r>
          </a:p>
          <a:p>
            <a:pPr marL="0" indent="0">
              <a:buNone/>
            </a:pPr>
            <a:endParaRPr lang="en-US" sz="1400" dirty="0"/>
          </a:p>
          <a:p>
            <a:pPr marL="0" indent="0" algn="just">
              <a:buNone/>
            </a:pPr>
            <a:r>
              <a:rPr lang="en-US" sz="2400" dirty="0" smtClean="0"/>
              <a:t>	“The Development Clause here does not forever fix	the number of wells to be drilled, but only alters the	compensation to be paid after the first two wells are	drilled and produce paying quantities of oil and/or	gas.”</a:t>
            </a:r>
            <a:endParaRPr lang="en-US" sz="2400" dirty="0"/>
          </a:p>
        </p:txBody>
      </p:sp>
    </p:spTree>
    <p:extLst>
      <p:ext uri="{BB962C8B-B14F-4D97-AF65-F5344CB8AC3E}">
        <p14:creationId xmlns:p14="http://schemas.microsoft.com/office/powerpoint/2010/main" val="3360591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Litigation and </a:t>
            </a:r>
            <a:br>
              <a:rPr lang="en-US" dirty="0" smtClean="0"/>
            </a:br>
            <a:r>
              <a:rPr lang="en-US" dirty="0" smtClean="0"/>
              <a:t>Undecided Issues</a:t>
            </a:r>
            <a:endParaRPr lang="en-US" dirty="0"/>
          </a:p>
        </p:txBody>
      </p:sp>
      <p:sp>
        <p:nvSpPr>
          <p:cNvPr id="3" name="Content Placeholder 2"/>
          <p:cNvSpPr>
            <a:spLocks noGrp="1"/>
          </p:cNvSpPr>
          <p:nvPr>
            <p:ph idx="1"/>
          </p:nvPr>
        </p:nvSpPr>
        <p:spPr>
          <a:xfrm>
            <a:off x="457200" y="1524000"/>
            <a:ext cx="8305800" cy="4572000"/>
          </a:xfrm>
        </p:spPr>
        <p:txBody>
          <a:bodyPr/>
          <a:lstStyle/>
          <a:p>
            <a:pPr marL="0" indent="0" algn="ctr">
              <a:buNone/>
            </a:pPr>
            <a:r>
              <a:rPr lang="en-US" sz="2400" i="1" dirty="0" smtClean="0"/>
              <a:t>Butler v. Powers</a:t>
            </a:r>
          </a:p>
          <a:p>
            <a:pPr>
              <a:buFont typeface="Arial" pitchFamily="34" charset="0"/>
              <a:buChar char="•"/>
            </a:pPr>
            <a:r>
              <a:rPr lang="en-US" sz="2400" dirty="0" smtClean="0"/>
              <a:t>Counsel </a:t>
            </a:r>
            <a:r>
              <a:rPr lang="en-US" sz="2400" dirty="0"/>
              <a:t>for </a:t>
            </a:r>
            <a:r>
              <a:rPr lang="en-US" sz="2400" dirty="0" smtClean="0"/>
              <a:t>John </a:t>
            </a:r>
            <a:r>
              <a:rPr lang="en-US" sz="2400" dirty="0"/>
              <a:t>and Mary Josephine Butler argued that it is irrelevant whether modern-day experts consider Marcellus shale a "</a:t>
            </a:r>
            <a:r>
              <a:rPr lang="en-US" sz="2400" dirty="0" smtClean="0"/>
              <a:t>mineral” because it is the intent of the parties to the deed which controls.</a:t>
            </a:r>
          </a:p>
          <a:p>
            <a:pPr marL="0" indent="0">
              <a:buNone/>
            </a:pPr>
            <a:endParaRPr lang="en-US" sz="1400" dirty="0" smtClean="0"/>
          </a:p>
          <a:p>
            <a:r>
              <a:rPr lang="en-US" sz="2400" dirty="0" smtClean="0"/>
              <a:t>Counsel </a:t>
            </a:r>
            <a:r>
              <a:rPr lang="en-US" sz="2400" dirty="0"/>
              <a:t>for </a:t>
            </a:r>
            <a:r>
              <a:rPr lang="en-US" sz="2400" dirty="0" smtClean="0"/>
              <a:t>Powers Estate </a:t>
            </a:r>
            <a:r>
              <a:rPr lang="en-US" sz="2400" dirty="0"/>
              <a:t>argued that general rules of construction require that the words in the conveyance be given their ordinary meaning. Counsel relied on the decision in </a:t>
            </a:r>
            <a:r>
              <a:rPr lang="en-US" sz="2400" i="1" dirty="0"/>
              <a:t>U.S. Steel Corp v. Hoge, </a:t>
            </a:r>
            <a:r>
              <a:rPr lang="en-US" sz="2400" dirty="0"/>
              <a:t>503 Pa. 140 (Pa. 1983</a:t>
            </a:r>
            <a:r>
              <a:rPr lang="en-US" sz="2400" dirty="0" smtClean="0"/>
              <a:t>).</a:t>
            </a:r>
          </a:p>
          <a:p>
            <a:pPr marL="0" indent="0">
              <a:buNone/>
            </a:pPr>
            <a:endParaRPr lang="en-US" sz="1400" dirty="0"/>
          </a:p>
          <a:p>
            <a:pPr marL="0" indent="0">
              <a:buNone/>
            </a:pPr>
            <a:endParaRPr lang="en-US" sz="1400" dirty="0" smtClean="0"/>
          </a:p>
        </p:txBody>
      </p:sp>
    </p:spTree>
    <p:extLst>
      <p:ext uri="{BB962C8B-B14F-4D97-AF65-F5344CB8AC3E}">
        <p14:creationId xmlns:p14="http://schemas.microsoft.com/office/powerpoint/2010/main" val="3160210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Litigation and</a:t>
            </a:r>
            <a:br>
              <a:rPr lang="en-US" dirty="0" smtClean="0"/>
            </a:br>
            <a:r>
              <a:rPr lang="en-US" dirty="0" smtClean="0"/>
              <a:t>Undecided Issues</a:t>
            </a:r>
            <a:endParaRPr lang="en-US" dirty="0"/>
          </a:p>
        </p:txBody>
      </p:sp>
      <p:sp>
        <p:nvSpPr>
          <p:cNvPr id="3" name="Content Placeholder 2"/>
          <p:cNvSpPr>
            <a:spLocks noGrp="1"/>
          </p:cNvSpPr>
          <p:nvPr>
            <p:ph idx="1"/>
          </p:nvPr>
        </p:nvSpPr>
        <p:spPr/>
        <p:txBody>
          <a:bodyPr/>
          <a:lstStyle/>
          <a:p>
            <a:pPr marL="0" indent="0" algn="ctr">
              <a:buNone/>
            </a:pPr>
            <a:r>
              <a:rPr lang="en-US" sz="2400" i="1" dirty="0" smtClean="0"/>
              <a:t>Hydraulic Fracturing </a:t>
            </a:r>
            <a:r>
              <a:rPr lang="en-US" sz="2400" i="1" dirty="0"/>
              <a:t>and Strict </a:t>
            </a:r>
            <a:r>
              <a:rPr lang="en-US" sz="2400" i="1" dirty="0" smtClean="0"/>
              <a:t>Liability</a:t>
            </a:r>
          </a:p>
          <a:p>
            <a:pPr marL="0" indent="0">
              <a:buNone/>
            </a:pPr>
            <a:endParaRPr lang="en-US" sz="800" dirty="0"/>
          </a:p>
          <a:p>
            <a:r>
              <a:rPr lang="en-US" sz="2800" dirty="0" smtClean="0"/>
              <a:t>Kamuck v. Shell Energy Holdings GP, LLC</a:t>
            </a:r>
          </a:p>
          <a:p>
            <a:pPr marL="0" indent="0">
              <a:buNone/>
            </a:pPr>
            <a:r>
              <a:rPr lang="en-US" sz="1400" dirty="0" smtClean="0"/>
              <a:t>	2012 WL 1463594; 2012 WL 1466490 (M.D. Pa. April 2012)</a:t>
            </a:r>
            <a:endParaRPr lang="en-US" sz="2800" dirty="0"/>
          </a:p>
          <a:p>
            <a:pPr marL="0" indent="0">
              <a:buNone/>
            </a:pPr>
            <a:endParaRPr lang="en-US" sz="800" dirty="0" smtClean="0"/>
          </a:p>
          <a:p>
            <a:pPr>
              <a:buFont typeface="Arial" pitchFamily="34" charset="0"/>
              <a:buChar char="•"/>
            </a:pPr>
            <a:r>
              <a:rPr lang="en-US" sz="2800" dirty="0" smtClean="0"/>
              <a:t>Berish v. Southwestern Energy Production Co.</a:t>
            </a:r>
            <a:endParaRPr lang="en-US" sz="2400" dirty="0" smtClean="0"/>
          </a:p>
          <a:p>
            <a:pPr marL="0" indent="0">
              <a:buNone/>
            </a:pPr>
            <a:r>
              <a:rPr lang="en-US" sz="1400" dirty="0" smtClean="0"/>
              <a:t>	763 F.Supp.2d 702 (M.D. Pa. 2011); 2011 WL 1569592 (M.D. Pa. May 2012)</a:t>
            </a:r>
            <a:endParaRPr lang="en-US" sz="1400" i="1" dirty="0" smtClean="0"/>
          </a:p>
          <a:p>
            <a:pPr marL="0" indent="0" algn="just">
              <a:buNone/>
            </a:pPr>
            <a:r>
              <a:rPr lang="en-US" sz="2400" dirty="0" smtClean="0"/>
              <a:t>	“A number of Pennsylvania cases with facts	analogous to the instant suit have determined that	the activities involved there were not abnormally	dangerous.”</a:t>
            </a:r>
            <a:endParaRPr lang="en-US" sz="2400" i="1" dirty="0" smtClean="0"/>
          </a:p>
          <a:p>
            <a:pPr>
              <a:buFont typeface="Arial" pitchFamily="34" charset="0"/>
              <a:buChar char="•"/>
            </a:pPr>
            <a:endParaRPr lang="en-US" sz="2800" dirty="0" smtClean="0"/>
          </a:p>
        </p:txBody>
      </p:sp>
    </p:spTree>
    <p:extLst>
      <p:ext uri="{BB962C8B-B14F-4D97-AF65-F5344CB8AC3E}">
        <p14:creationId xmlns:p14="http://schemas.microsoft.com/office/powerpoint/2010/main" val="20850669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2163762"/>
          </a:xfrm>
        </p:spPr>
        <p:txBody>
          <a:bodyPr/>
          <a:lstStyle/>
          <a:p>
            <a:r>
              <a:rPr lang="en-US" dirty="0" smtClean="0"/>
              <a:t/>
            </a:r>
            <a:br>
              <a:rPr lang="en-US" dirty="0" smtClean="0"/>
            </a:br>
            <a:r>
              <a:rPr lang="en-US" dirty="0" smtClean="0"/>
              <a:t>QUESTIONS?</a:t>
            </a:r>
            <a:br>
              <a:rPr lang="en-US" dirty="0" smtClean="0"/>
            </a:br>
            <a:r>
              <a:rPr lang="en-US" dirty="0" smtClean="0"/>
              <a:t>COMMENTS?</a:t>
            </a:r>
            <a:br>
              <a:rPr lang="en-US" dirty="0" smtClean="0"/>
            </a:br>
            <a:endParaRPr lang="en-US" dirty="0"/>
          </a:p>
        </p:txBody>
      </p:sp>
      <p:pic>
        <p:nvPicPr>
          <p:cNvPr id="1030" name="Picture 6" descr="https://encrypted-tbn1.gstatic.com/images?q=tbn:ANd9GcQB-ruw_RFxbkG-YCMLmpiNxhdhK-iQp3zF_lpxqc7YwnNPdvdpH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00400" y="2895600"/>
            <a:ext cx="274320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65409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Text Box 4"/>
          <p:cNvSpPr txBox="1">
            <a:spLocks noChangeArrowheads="1"/>
          </p:cNvSpPr>
          <p:nvPr/>
        </p:nvSpPr>
        <p:spPr bwMode="auto">
          <a:xfrm>
            <a:off x="228600" y="3581400"/>
            <a:ext cx="86106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a:t>Confidentiality Note:  This presentation from the law office of Jackson Kelly PLLC is for the sole use of the intended viewers and contains confidential and privileged information.  Any unauthorized review, use, disclosure, distribution, or other dissemination of this presentation and/or the information contained herein </a:t>
            </a:r>
            <a:r>
              <a:rPr lang="en-US" dirty="0" smtClean="0"/>
              <a:t>is </a:t>
            </a:r>
            <a:r>
              <a:rPr lang="en-US" dirty="0"/>
              <a:t>strictly prohibited.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 Rental Litigation</a:t>
            </a:r>
            <a:endParaRPr lang="en-US" dirty="0"/>
          </a:p>
        </p:txBody>
      </p:sp>
      <p:sp>
        <p:nvSpPr>
          <p:cNvPr id="3" name="Content Placeholder 2"/>
          <p:cNvSpPr>
            <a:spLocks noGrp="1"/>
          </p:cNvSpPr>
          <p:nvPr>
            <p:ph idx="1"/>
          </p:nvPr>
        </p:nvSpPr>
        <p:spPr/>
        <p:txBody>
          <a:bodyPr/>
          <a:lstStyle/>
          <a:p>
            <a:r>
              <a:rPr lang="en-US" sz="2800" dirty="0" smtClean="0"/>
              <a:t>Hite v. Falcon Partners</a:t>
            </a:r>
          </a:p>
          <a:p>
            <a:pPr marL="0" indent="0">
              <a:buNone/>
            </a:pPr>
            <a:r>
              <a:rPr lang="en-US" sz="1400" dirty="0" smtClean="0"/>
              <a:t>	13 A.3d 942 (Pa. Super. 2011)</a:t>
            </a:r>
          </a:p>
          <a:p>
            <a:pPr marL="0" indent="0">
              <a:buNone/>
            </a:pPr>
            <a:endParaRPr lang="en-US" sz="1400" dirty="0" smtClean="0"/>
          </a:p>
          <a:p>
            <a:pPr lvl="1" algn="just">
              <a:buFont typeface="Courier New" pitchFamily="49" charset="0"/>
              <a:buChar char="o"/>
            </a:pPr>
            <a:r>
              <a:rPr lang="en-US" sz="2400" dirty="0" smtClean="0"/>
              <a:t>One-year “primary” term.</a:t>
            </a:r>
          </a:p>
          <a:p>
            <a:pPr marL="457200" lvl="1" indent="0" algn="just">
              <a:buNone/>
            </a:pPr>
            <a:endParaRPr lang="en-US" sz="1400" dirty="0" smtClean="0"/>
          </a:p>
          <a:p>
            <a:pPr lvl="1" algn="just">
              <a:buFont typeface="Courier New" pitchFamily="49" charset="0"/>
              <a:buChar char="o"/>
            </a:pPr>
            <a:r>
              <a:rPr lang="en-US" sz="2400" dirty="0" smtClean="0"/>
              <a:t>“As long thereafter” as oil or gas is produced, as operations continue, or as delay rental is paid, or until all oil and gas has been removed – whichever shall occur last.</a:t>
            </a:r>
          </a:p>
        </p:txBody>
      </p:sp>
    </p:spTree>
    <p:extLst>
      <p:ext uri="{BB962C8B-B14F-4D97-AF65-F5344CB8AC3E}">
        <p14:creationId xmlns:p14="http://schemas.microsoft.com/office/powerpoint/2010/main" val="2953999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 Rental Litigation</a:t>
            </a:r>
            <a:endParaRPr lang="en-US" dirty="0"/>
          </a:p>
        </p:txBody>
      </p:sp>
      <p:sp>
        <p:nvSpPr>
          <p:cNvPr id="3" name="Content Placeholder 2"/>
          <p:cNvSpPr>
            <a:spLocks noGrp="1"/>
          </p:cNvSpPr>
          <p:nvPr>
            <p:ph idx="1"/>
          </p:nvPr>
        </p:nvSpPr>
        <p:spPr/>
        <p:txBody>
          <a:bodyPr/>
          <a:lstStyle/>
          <a:p>
            <a:r>
              <a:rPr lang="en-US" sz="2800" dirty="0" smtClean="0"/>
              <a:t>Hite v. Falcon Partners</a:t>
            </a:r>
          </a:p>
          <a:p>
            <a:pPr marL="0" indent="0">
              <a:buNone/>
            </a:pPr>
            <a:r>
              <a:rPr lang="en-US" sz="1400" dirty="0" smtClean="0"/>
              <a:t>	13 A.3d 942 (Pa. Super. 2011)</a:t>
            </a:r>
          </a:p>
          <a:p>
            <a:pPr marL="0" indent="0">
              <a:buNone/>
            </a:pPr>
            <a:endParaRPr lang="en-US" sz="1400" dirty="0" smtClean="0"/>
          </a:p>
          <a:p>
            <a:pPr marL="457200" lvl="1" indent="0" algn="just">
              <a:buNone/>
            </a:pPr>
            <a:r>
              <a:rPr lang="en-US" sz="2400" dirty="0" smtClean="0"/>
              <a:t>The court held:</a:t>
            </a:r>
          </a:p>
          <a:p>
            <a:pPr lvl="1" algn="just">
              <a:buFont typeface="Courier New" pitchFamily="49" charset="0"/>
              <a:buChar char="o"/>
            </a:pPr>
            <a:r>
              <a:rPr lang="en-US" sz="2400" dirty="0" smtClean="0"/>
              <a:t>“Lease will not be construed to create a perpetual term” unless the intent to do so is </a:t>
            </a:r>
            <a:r>
              <a:rPr lang="en-US" sz="2400" u="sng" dirty="0" smtClean="0"/>
              <a:t>clearly</a:t>
            </a:r>
            <a:r>
              <a:rPr lang="en-US" sz="2400" dirty="0" smtClean="0"/>
              <a:t> stated.</a:t>
            </a:r>
          </a:p>
          <a:p>
            <a:pPr marL="457200" lvl="1" indent="0" algn="just">
              <a:buNone/>
            </a:pPr>
            <a:endParaRPr lang="en-US" sz="1400" dirty="0" smtClean="0"/>
          </a:p>
          <a:p>
            <a:pPr lvl="1" algn="just">
              <a:buFont typeface="Courier New" pitchFamily="49" charset="0"/>
              <a:buChar char="o"/>
            </a:pPr>
            <a:r>
              <a:rPr lang="en-US" sz="2400" dirty="0" smtClean="0"/>
              <a:t>The language of the clause in this lease only allowed Falcon one year in which to begin operations – even if Falcon paid delay rentals.</a:t>
            </a:r>
          </a:p>
        </p:txBody>
      </p:sp>
    </p:spTree>
    <p:extLst>
      <p:ext uri="{BB962C8B-B14F-4D97-AF65-F5344CB8AC3E}">
        <p14:creationId xmlns:p14="http://schemas.microsoft.com/office/powerpoint/2010/main" val="4146811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28600"/>
            <a:ext cx="8229600" cy="1143000"/>
          </a:xfrm>
        </p:spPr>
        <p:txBody>
          <a:bodyPr/>
          <a:lstStyle/>
          <a:p>
            <a:r>
              <a:rPr lang="en-US" dirty="0" smtClean="0"/>
              <a:t>Flat-Rate Payment Litigation</a:t>
            </a:r>
            <a:endParaRPr lang="en-US" dirty="0"/>
          </a:p>
        </p:txBody>
      </p:sp>
      <p:sp>
        <p:nvSpPr>
          <p:cNvPr id="8" name="Content Placeholder 7"/>
          <p:cNvSpPr>
            <a:spLocks noGrp="1"/>
          </p:cNvSpPr>
          <p:nvPr>
            <p:ph idx="1"/>
          </p:nvPr>
        </p:nvSpPr>
        <p:spPr>
          <a:xfrm>
            <a:off x="457200" y="1524000"/>
            <a:ext cx="8229600" cy="4267200"/>
          </a:xfrm>
        </p:spPr>
        <p:txBody>
          <a:bodyPr/>
          <a:lstStyle/>
          <a:p>
            <a:r>
              <a:rPr lang="en-US" sz="2800" dirty="0" smtClean="0"/>
              <a:t>Heasley v. KSM Energy, Inc.</a:t>
            </a:r>
          </a:p>
          <a:p>
            <a:pPr marL="0" indent="0">
              <a:buNone/>
            </a:pPr>
            <a:r>
              <a:rPr lang="en-US" sz="1400" dirty="0" smtClean="0"/>
              <a:t>	52 A.3d 341 (Pa. Super. July 2012)</a:t>
            </a:r>
          </a:p>
          <a:p>
            <a:pPr marL="0" indent="0">
              <a:buNone/>
            </a:pPr>
            <a:endParaRPr lang="en-US" sz="1400" dirty="0"/>
          </a:p>
          <a:p>
            <a:pPr lvl="1" algn="just">
              <a:buFont typeface="Courier New" pitchFamily="49" charset="0"/>
              <a:buChar char="o"/>
            </a:pPr>
            <a:r>
              <a:rPr lang="en-US" sz="2400" dirty="0" smtClean="0"/>
              <a:t>Leases had 20 year primary terms, which had expired.</a:t>
            </a:r>
          </a:p>
          <a:p>
            <a:pPr lvl="1" algn="just">
              <a:buFont typeface="Courier New" pitchFamily="49" charset="0"/>
              <a:buChar char="o"/>
            </a:pPr>
            <a:r>
              <a:rPr lang="en-US" sz="2400" dirty="0" smtClean="0"/>
              <a:t>Lessees admitted that neither oil nor gas was being produced.</a:t>
            </a:r>
          </a:p>
          <a:p>
            <a:pPr lvl="1" algn="just">
              <a:buFont typeface="Courier New" pitchFamily="49" charset="0"/>
              <a:buChar char="o"/>
            </a:pPr>
            <a:r>
              <a:rPr lang="en-US" sz="2400" dirty="0" smtClean="0"/>
              <a:t>Lessee paid rental payment of $100.00 if flow was less than 100,000 cubic feet per 24 hours, </a:t>
            </a:r>
            <a:r>
              <a:rPr lang="en-US" sz="2400" b="1" dirty="0" smtClean="0"/>
              <a:t>while the gas from said well is being used.</a:t>
            </a:r>
            <a:endParaRPr lang="en-US" sz="2400" dirty="0" smtClean="0"/>
          </a:p>
        </p:txBody>
      </p:sp>
    </p:spTree>
    <p:extLst>
      <p:ext uri="{BB962C8B-B14F-4D97-AF65-F5344CB8AC3E}">
        <p14:creationId xmlns:p14="http://schemas.microsoft.com/office/powerpoint/2010/main" val="1779276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Flat-Rate Payment Litigation</a:t>
            </a:r>
            <a:endParaRPr lang="en-US" dirty="0"/>
          </a:p>
        </p:txBody>
      </p:sp>
      <p:sp>
        <p:nvSpPr>
          <p:cNvPr id="8" name="Content Placeholder 7"/>
          <p:cNvSpPr>
            <a:spLocks noGrp="1"/>
          </p:cNvSpPr>
          <p:nvPr>
            <p:ph idx="1"/>
          </p:nvPr>
        </p:nvSpPr>
        <p:spPr/>
        <p:txBody>
          <a:bodyPr/>
          <a:lstStyle/>
          <a:p>
            <a:r>
              <a:rPr lang="en-US" sz="2800" dirty="0" smtClean="0"/>
              <a:t>Heasley v. KSM Energy, Inc.</a:t>
            </a:r>
          </a:p>
          <a:p>
            <a:pPr marL="0" indent="0">
              <a:buNone/>
            </a:pPr>
            <a:r>
              <a:rPr lang="en-US" sz="1400" dirty="0" smtClean="0"/>
              <a:t>	52 A.3d 341 (Pa. Super. July 2012)</a:t>
            </a:r>
          </a:p>
          <a:p>
            <a:pPr marL="0" indent="0">
              <a:buNone/>
            </a:pPr>
            <a:endParaRPr lang="en-US" sz="1400" dirty="0"/>
          </a:p>
          <a:p>
            <a:pPr marL="0" indent="0" algn="just">
              <a:buNone/>
            </a:pPr>
            <a:r>
              <a:rPr lang="en-US" sz="2400" dirty="0" smtClean="0"/>
              <a:t>	The court held:</a:t>
            </a:r>
          </a:p>
          <a:p>
            <a:pPr marL="0" indent="0" algn="just">
              <a:buNone/>
            </a:pPr>
            <a:endParaRPr lang="en-US" sz="1400" dirty="0" smtClean="0"/>
          </a:p>
          <a:p>
            <a:pPr marL="0" indent="0" algn="just">
              <a:buNone/>
            </a:pPr>
            <a:r>
              <a:rPr lang="en-US" sz="2400" dirty="0" smtClean="0"/>
              <a:t>	“The Lease Agreement, by its terms, remained in	effect only so long as production continued.  When	production ceased, the lease became an at-will	tenancy, subject to termination by the lessor at any	time.”</a:t>
            </a:r>
          </a:p>
          <a:p>
            <a:pPr marL="0" indent="0">
              <a:buNone/>
            </a:pPr>
            <a:endParaRPr lang="en-US" sz="2400" dirty="0"/>
          </a:p>
        </p:txBody>
      </p:sp>
    </p:spTree>
    <p:extLst>
      <p:ext uri="{BB962C8B-B14F-4D97-AF65-F5344CB8AC3E}">
        <p14:creationId xmlns:p14="http://schemas.microsoft.com/office/powerpoint/2010/main" val="3289048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“Paying Quantities” Litigation</a:t>
            </a:r>
            <a:endParaRPr lang="en-US" dirty="0"/>
          </a:p>
        </p:txBody>
      </p:sp>
      <p:sp>
        <p:nvSpPr>
          <p:cNvPr id="3" name="Content Placeholder 2"/>
          <p:cNvSpPr>
            <a:spLocks noGrp="1"/>
          </p:cNvSpPr>
          <p:nvPr>
            <p:ph idx="1"/>
          </p:nvPr>
        </p:nvSpPr>
        <p:spPr/>
        <p:txBody>
          <a:bodyPr/>
          <a:lstStyle/>
          <a:p>
            <a:r>
              <a:rPr lang="en-US" sz="2800" dirty="0" smtClean="0"/>
              <a:t>T.W. Phillips Gas &amp; Oil Co. v. Jedlicka</a:t>
            </a:r>
          </a:p>
          <a:p>
            <a:pPr marL="0" indent="0">
              <a:buNone/>
            </a:pPr>
            <a:r>
              <a:rPr lang="en-US" sz="1400" dirty="0" smtClean="0"/>
              <a:t>	42 A.3d 261 (Pa. March 2012)</a:t>
            </a:r>
          </a:p>
          <a:p>
            <a:pPr marL="0" indent="0">
              <a:buNone/>
            </a:pPr>
            <a:endParaRPr lang="en-US" sz="1400" dirty="0" smtClean="0"/>
          </a:p>
          <a:p>
            <a:pPr lvl="1" algn="just">
              <a:buFont typeface="Courier New" pitchFamily="49" charset="0"/>
              <a:buChar char="o"/>
            </a:pPr>
            <a:r>
              <a:rPr lang="en-US" sz="2400" dirty="0" smtClean="0"/>
              <a:t>Lessor claimed that the lease terminated because production was not “in paying quantities.”</a:t>
            </a:r>
          </a:p>
          <a:p>
            <a:pPr lvl="1">
              <a:buFont typeface="Courier New" pitchFamily="49" charset="0"/>
              <a:buChar char="o"/>
            </a:pPr>
            <a:endParaRPr lang="en-US" sz="2400" dirty="0"/>
          </a:p>
        </p:txBody>
      </p:sp>
    </p:spTree>
    <p:extLst>
      <p:ext uri="{BB962C8B-B14F-4D97-AF65-F5344CB8AC3E}">
        <p14:creationId xmlns:p14="http://schemas.microsoft.com/office/powerpoint/2010/main" val="2073662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“Paying Quantities” Litigation</a:t>
            </a:r>
            <a:endParaRPr lang="en-US" dirty="0"/>
          </a:p>
        </p:txBody>
      </p:sp>
      <p:sp>
        <p:nvSpPr>
          <p:cNvPr id="3" name="Content Placeholder 2"/>
          <p:cNvSpPr>
            <a:spLocks noGrp="1"/>
          </p:cNvSpPr>
          <p:nvPr>
            <p:ph idx="1"/>
          </p:nvPr>
        </p:nvSpPr>
        <p:spPr>
          <a:xfrm>
            <a:off x="457200" y="1371600"/>
            <a:ext cx="8229600" cy="3886200"/>
          </a:xfrm>
        </p:spPr>
        <p:txBody>
          <a:bodyPr/>
          <a:lstStyle/>
          <a:p>
            <a:r>
              <a:rPr lang="en-US" sz="2800" dirty="0" smtClean="0"/>
              <a:t>T.W. Phillips Gas &amp; Oil Co. v. Jedlicka</a:t>
            </a:r>
          </a:p>
          <a:p>
            <a:pPr marL="0" indent="0">
              <a:buNone/>
            </a:pPr>
            <a:r>
              <a:rPr lang="en-US" sz="1400" dirty="0" smtClean="0"/>
              <a:t>	42 A.3d 261 (Pa. March 2012)</a:t>
            </a:r>
          </a:p>
          <a:p>
            <a:pPr marL="0" indent="0" algn="just">
              <a:buNone/>
            </a:pPr>
            <a:r>
              <a:rPr lang="en-US" sz="2400" dirty="0" smtClean="0"/>
              <a:t>(</a:t>
            </a:r>
            <a:r>
              <a:rPr lang="en-US" sz="2400" dirty="0"/>
              <a:t>1) If a well consistently pays a profit, </a:t>
            </a:r>
            <a:r>
              <a:rPr lang="en-US" sz="2400" b="1" dirty="0"/>
              <a:t>however small</a:t>
            </a:r>
            <a:r>
              <a:rPr lang="en-US" sz="2400" dirty="0"/>
              <a:t>, over operating expenses, it will be deemed to have produced in paying quantities.</a:t>
            </a:r>
          </a:p>
          <a:p>
            <a:pPr marL="0" indent="0" algn="just">
              <a:buNone/>
            </a:pPr>
            <a:r>
              <a:rPr lang="en-US" sz="2400" dirty="0"/>
              <a:t>(2) </a:t>
            </a:r>
            <a:r>
              <a:rPr lang="en-US" sz="2400" dirty="0" smtClean="0"/>
              <a:t>Where </a:t>
            </a:r>
            <a:r>
              <a:rPr lang="en-US" sz="2400" dirty="0"/>
              <a:t>production on a well has been marginal or sporadic, such that over some period the well’s profits do not exceed its operating expenses, a determination of whether the well has produced in paying quantities requires consideration of the </a:t>
            </a:r>
            <a:r>
              <a:rPr lang="en-US" sz="2400" b="1" dirty="0"/>
              <a:t>operator’s good faith judgment</a:t>
            </a:r>
            <a:r>
              <a:rPr lang="en-US" sz="2400" dirty="0"/>
              <a:t> in maintaining operation of the well.</a:t>
            </a:r>
          </a:p>
        </p:txBody>
      </p:sp>
    </p:spTree>
    <p:extLst>
      <p:ext uri="{BB962C8B-B14F-4D97-AF65-F5344CB8AC3E}">
        <p14:creationId xmlns:p14="http://schemas.microsoft.com/office/powerpoint/2010/main" val="3346624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Royalty Litigation</a:t>
            </a:r>
            <a:endParaRPr lang="en-US" dirty="0"/>
          </a:p>
        </p:txBody>
      </p:sp>
      <p:sp>
        <p:nvSpPr>
          <p:cNvPr id="3" name="Content Placeholder 2"/>
          <p:cNvSpPr>
            <a:spLocks noGrp="1"/>
          </p:cNvSpPr>
          <p:nvPr>
            <p:ph idx="1"/>
          </p:nvPr>
        </p:nvSpPr>
        <p:spPr/>
        <p:txBody>
          <a:bodyPr/>
          <a:lstStyle/>
          <a:p>
            <a:r>
              <a:rPr lang="en-US" sz="2800" dirty="0" smtClean="0"/>
              <a:t>Kilmer v. Elexco Land Services, Inc.</a:t>
            </a:r>
          </a:p>
          <a:p>
            <a:pPr marL="0" indent="0">
              <a:buNone/>
            </a:pPr>
            <a:r>
              <a:rPr lang="en-US" sz="1400" dirty="0" smtClean="0"/>
              <a:t>	990 A.2d 1147 (Pa. 2010)</a:t>
            </a:r>
          </a:p>
          <a:p>
            <a:pPr marL="0" indent="0">
              <a:buNone/>
            </a:pPr>
            <a:endParaRPr lang="en-US" sz="1400" dirty="0" smtClean="0"/>
          </a:p>
          <a:p>
            <a:pPr lvl="1" algn="just">
              <a:buFont typeface="Courier New" pitchFamily="49" charset="0"/>
              <a:buChar char="o"/>
            </a:pPr>
            <a:r>
              <a:rPr lang="en-US" sz="2400" dirty="0" smtClean="0"/>
              <a:t>Lessors asserted that their leases were invalid because it did not provide for 1/8</a:t>
            </a:r>
            <a:r>
              <a:rPr lang="en-US" sz="2400" baseline="30000" dirty="0" smtClean="0"/>
              <a:t>th</a:t>
            </a:r>
            <a:r>
              <a:rPr lang="en-US" sz="2400" dirty="0" smtClean="0"/>
              <a:t> royalty as guaranteed by the Guaranteed Minimum Royalty Act.</a:t>
            </a:r>
          </a:p>
          <a:p>
            <a:pPr lvl="1" algn="just">
              <a:buFont typeface="Courier New" pitchFamily="49" charset="0"/>
              <a:buChar char="o"/>
            </a:pPr>
            <a:r>
              <a:rPr lang="en-US" sz="2400" dirty="0" smtClean="0"/>
              <a:t>Post-production costs were specifically enumerated in the lease.</a:t>
            </a:r>
          </a:p>
          <a:p>
            <a:pPr lvl="1" algn="just">
              <a:buFont typeface="Courier New" pitchFamily="49" charset="0"/>
              <a:buChar char="o"/>
            </a:pPr>
            <a:r>
              <a:rPr lang="en-US" sz="2400" dirty="0" smtClean="0"/>
              <a:t>Supreme Court concluded that such deductions did not violate the Guaranteed Minimum Royalty Act.</a:t>
            </a:r>
          </a:p>
          <a:p>
            <a:pPr lvl="1">
              <a:buFont typeface="Courier New" pitchFamily="49" charset="0"/>
              <a:buChar char="o"/>
            </a:pPr>
            <a:endParaRPr lang="en-US" sz="2400" dirty="0"/>
          </a:p>
        </p:txBody>
      </p:sp>
    </p:spTree>
    <p:extLst>
      <p:ext uri="{BB962C8B-B14F-4D97-AF65-F5344CB8AC3E}">
        <p14:creationId xmlns:p14="http://schemas.microsoft.com/office/powerpoint/2010/main" val="163320421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Firm Standard PowerPoint Template (C2340634)">
  <a:themeElements>
    <a:clrScheme name="Firm Standard PowerPoint template (C182629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irm Standard PowerPoint template (C182629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rm Standard PowerPoint template (C182629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irm Standard PowerPoint template (C182629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irm Standard PowerPoint template (C182629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irm Standard PowerPoint template (C182629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irm Standard PowerPoint template (C182629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irm Standard PowerPoint template (C182629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irm Standard PowerPoint template (C182629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irm Standard PowerPoint template (C182629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irm Standard PowerPoint template (C182629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irm Standard PowerPoint template (C182629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irm Standard PowerPoint template (C182629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irm Standard PowerPoint template (C182629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Normal.dot</Template>
  <TotalTime>1</TotalTime>
  <Words>484</Words>
  <Application>Microsoft Office PowerPoint</Application>
  <PresentationFormat>On-screen Show (4:3)</PresentationFormat>
  <Paragraphs>156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Firm Standard PowerPoint Template (C2340634)</vt:lpstr>
      <vt:lpstr>Pennsylvania Oil and Gas Litigation Update</vt:lpstr>
      <vt:lpstr>OVERVIEW</vt:lpstr>
      <vt:lpstr>Delay Rental Litigation</vt:lpstr>
      <vt:lpstr>Delay Rental Litigation</vt:lpstr>
      <vt:lpstr>Flat-Rate Payment Litigation</vt:lpstr>
      <vt:lpstr>Flat-Rate Payment Litigation</vt:lpstr>
      <vt:lpstr>“Paying Quantities” Litigation</vt:lpstr>
      <vt:lpstr>“Paying Quantities” Litigation</vt:lpstr>
      <vt:lpstr>Minimum Royalty Litigation</vt:lpstr>
      <vt:lpstr>Minimum Royalty Litigation</vt:lpstr>
      <vt:lpstr>Minimum Royalty Litigation</vt:lpstr>
      <vt:lpstr>Minimum Royalty Litigation</vt:lpstr>
      <vt:lpstr>Minimum Royalty Litigation</vt:lpstr>
      <vt:lpstr>Minimum Royalty Litigation</vt:lpstr>
      <vt:lpstr>“Operations” Litigation</vt:lpstr>
      <vt:lpstr>“Operations” Litigation</vt:lpstr>
      <vt:lpstr>“Operations” Litigation</vt:lpstr>
      <vt:lpstr>“Operations” Litigation</vt:lpstr>
      <vt:lpstr>Fraudulent Leasing Litigation</vt:lpstr>
      <vt:lpstr>Future Litigation and Undecided Issues</vt:lpstr>
      <vt:lpstr>Future Litigation and Undecided Issues</vt:lpstr>
      <vt:lpstr>Future Litigation and  Undecided Issues</vt:lpstr>
      <vt:lpstr>Future Litigation and Undecided Issues</vt:lpstr>
      <vt:lpstr> QUESTIONS? COMMENTS?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Pennsylvania Oil and Gas Litigation Update</dc:title>
  <dc:creator>Tara</dc:creator>
  <cp:lastModifiedBy>Tara</cp:lastModifiedBy>
  <cp:revision>2</cp:revision>
  <dcterms:modified xsi:type="dcterms:W3CDTF">2013-02-13T01:14:18Z</dcterms:modified>
</cp:coreProperties>
</file>